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73" r:id="rId4"/>
    <p:sldId id="274" r:id="rId5"/>
    <p:sldId id="275" r:id="rId6"/>
    <p:sldId id="276" r:id="rId7"/>
    <p:sldId id="277" r:id="rId8"/>
    <p:sldId id="278" r:id="rId9"/>
    <p:sldId id="279" r:id="rId10"/>
    <p:sldId id="271"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11/18/2018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url?sa=i&amp;rct=j&amp;q=&amp;esrc=s&amp;source=images&amp;cd=&amp;cad=rja&amp;uact=8&amp;ved=2ahUKEwj9wIuNkMXeAhUBXxoKHU0NCbcQjRx6BAgBEAU&amp;url=https://sci-ne.com/article/story_2334&amp;psig=AOvVaw3XlLXdbZDRl3bwPZZ-E9O7&amp;ust=154177772320092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514600"/>
            <a:ext cx="7162800" cy="609600"/>
          </a:xfrm>
        </p:spPr>
        <p:txBody>
          <a:bodyPr>
            <a:normAutofit fontScale="90000"/>
          </a:bodyPr>
          <a:lstStyle/>
          <a:p>
            <a:pPr algn="ctr"/>
            <a:r>
              <a:rPr lang="en-US" sz="4000" b="1" dirty="0" smtClean="0">
                <a:solidFill>
                  <a:srgbClr val="C00000"/>
                </a:solidFill>
                <a:latin typeface="Cooper Black" pitchFamily="18" charset="0"/>
              </a:rPr>
              <a:t>General Biology</a:t>
            </a:r>
            <a:br>
              <a:rPr lang="en-US" sz="4000" b="1" dirty="0" smtClean="0">
                <a:solidFill>
                  <a:srgbClr val="C00000"/>
                </a:solidFill>
                <a:latin typeface="Cooper Black" pitchFamily="18" charset="0"/>
              </a:rPr>
            </a:br>
            <a:r>
              <a:rPr lang="en-US" sz="4000" b="1" dirty="0" smtClean="0">
                <a:solidFill>
                  <a:srgbClr val="C00000"/>
                </a:solidFill>
                <a:latin typeface="Cooper Black" pitchFamily="18" charset="0"/>
              </a:rPr>
              <a:t>Lecture 2 </a:t>
            </a:r>
            <a:endParaRPr lang="en-US" sz="4000" dirty="0">
              <a:solidFill>
                <a:srgbClr val="C00000"/>
              </a:solidFill>
              <a:latin typeface="Cooper Black" pitchFamily="18" charset="0"/>
            </a:endParaRPr>
          </a:p>
        </p:txBody>
      </p:sp>
      <p:pic>
        <p:nvPicPr>
          <p:cNvPr id="6" name="Picture 5" descr="C:\Users\المعاون العلمي\Desktop\فورمات\شعار\شعار العلو2م.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4352"/>
            <a:ext cx="1524000" cy="1535975"/>
          </a:xfrm>
          <a:prstGeom prst="rect">
            <a:avLst/>
          </a:prstGeom>
          <a:noFill/>
          <a:ln>
            <a:noFill/>
          </a:ln>
        </p:spPr>
      </p:pic>
      <p:pic>
        <p:nvPicPr>
          <p:cNvPr id="5" name="Picture 2" descr="صورة ذات صلة"/>
          <p:cNvPicPr>
            <a:picLocks noChangeAspect="1" noChangeArrowheads="1"/>
          </p:cNvPicPr>
          <p:nvPr/>
        </p:nvPicPr>
        <p:blipFill>
          <a:blip r:embed="rId3" cstate="print"/>
          <a:srcRect l="5206" r="4555"/>
          <a:stretch>
            <a:fillRect/>
          </a:stretch>
        </p:blipFill>
        <p:spPr bwMode="auto">
          <a:xfrm>
            <a:off x="7543800" y="228601"/>
            <a:ext cx="1371600" cy="1295766"/>
          </a:xfrm>
          <a:prstGeom prst="rect">
            <a:avLst/>
          </a:prstGeom>
          <a:noFill/>
        </p:spPr>
      </p:pic>
      <p:sp>
        <p:nvSpPr>
          <p:cNvPr id="7" name="Subtitle 2"/>
          <p:cNvSpPr txBox="1">
            <a:spLocks/>
          </p:cNvSpPr>
          <p:nvPr/>
        </p:nvSpPr>
        <p:spPr>
          <a:xfrm>
            <a:off x="838200" y="3886200"/>
            <a:ext cx="7162800" cy="1143000"/>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r>
              <a:rPr lang="en-US" sz="1800" b="1" dirty="0" smtClean="0">
                <a:latin typeface="Berlin Sans FB" pitchFamily="34" charset="0"/>
              </a:rPr>
              <a:t>Dr. </a:t>
            </a:r>
            <a:r>
              <a:rPr lang="en-US" sz="1800" b="1" dirty="0" err="1" smtClean="0">
                <a:latin typeface="Berlin Sans FB" pitchFamily="34" charset="0"/>
              </a:rPr>
              <a:t>Rawa</a:t>
            </a:r>
            <a:r>
              <a:rPr lang="en-US" sz="1800" b="1" dirty="0" smtClean="0">
                <a:latin typeface="Berlin Sans FB" pitchFamily="34" charset="0"/>
              </a:rPr>
              <a:t> Abdul </a:t>
            </a:r>
            <a:r>
              <a:rPr lang="en-US" sz="1800" b="1" dirty="0" err="1" smtClean="0">
                <a:latin typeface="Berlin Sans FB" pitchFamily="34" charset="0"/>
              </a:rPr>
              <a:t>Redha</a:t>
            </a:r>
            <a:r>
              <a:rPr lang="en-US" sz="1800" b="1" dirty="0" smtClean="0">
                <a:latin typeface="Berlin Sans FB" pitchFamily="34" charset="0"/>
              </a:rPr>
              <a:t> Aziz</a:t>
            </a:r>
          </a:p>
          <a:p>
            <a:pPr algn="ctr"/>
            <a:r>
              <a:rPr lang="en-US" sz="1800" b="1" dirty="0" err="1" smtClean="0">
                <a:latin typeface="Berlin Sans FB" pitchFamily="34" charset="0"/>
              </a:rPr>
              <a:t>Ph.D</a:t>
            </a:r>
            <a:r>
              <a:rPr lang="en-US" sz="1800" b="1" dirty="0" smtClean="0">
                <a:latin typeface="Berlin Sans FB" pitchFamily="34" charset="0"/>
              </a:rPr>
              <a:t> Antibiotics/ Molecular biology</a:t>
            </a:r>
            <a:endParaRPr lang="en-US" sz="1800" b="1" dirty="0">
              <a:latin typeface="Berlin Sans FB" pitchFamily="34" charset="0"/>
            </a:endParaRPr>
          </a:p>
        </p:txBody>
      </p:sp>
    </p:spTree>
    <p:extLst>
      <p:ext uri="{BB962C8B-B14F-4D97-AF65-F5344CB8AC3E}">
        <p14:creationId xmlns:p14="http://schemas.microsoft.com/office/powerpoint/2010/main" val="181168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0.jpg"/>
          <p:cNvPicPr>
            <a:picLocks noGrp="1" noChangeAspect="1"/>
          </p:cNvPicPr>
          <p:nvPr>
            <p:ph idx="1"/>
          </p:nvPr>
        </p:nvPicPr>
        <p:blipFill>
          <a:blip r:embed="rId2" cstate="print"/>
          <a:stretch>
            <a:fillRect/>
          </a:stretch>
        </p:blipFill>
        <p:spPr>
          <a:xfrm>
            <a:off x="2286000" y="1066800"/>
            <a:ext cx="4525962" cy="3886200"/>
          </a:xfrm>
        </p:spPr>
      </p:pic>
      <p:sp>
        <p:nvSpPr>
          <p:cNvPr id="3" name="Title 2"/>
          <p:cNvSpPr>
            <a:spLocks noGrp="1"/>
          </p:cNvSpPr>
          <p:nvPr>
            <p:ph type="title"/>
          </p:nvPr>
        </p:nvSpPr>
        <p:spPr>
          <a:xfrm>
            <a:off x="457200" y="274638"/>
            <a:ext cx="3886200" cy="868362"/>
          </a:xfrm>
        </p:spPr>
        <p:txBody>
          <a:bodyPr/>
          <a:lstStyle/>
          <a:p>
            <a:pPr algn="ctr"/>
            <a:r>
              <a:rPr lang="en-US" dirty="0" smtClean="0">
                <a:solidFill>
                  <a:srgbClr val="C00000"/>
                </a:solidFill>
                <a:latin typeface="Cooper Black" pitchFamily="18" charset="0"/>
              </a:rPr>
              <a:t>Any Question?</a:t>
            </a:r>
            <a:endParaRPr lang="ar-IQ" dirty="0">
              <a:solidFill>
                <a:srgbClr val="C00000"/>
              </a:solidFill>
              <a:latin typeface="Cooper Black" pitchFamily="18" charset="0"/>
            </a:endParaRPr>
          </a:p>
        </p:txBody>
      </p:sp>
    </p:spTree>
    <p:extLst>
      <p:ext uri="{BB962C8B-B14F-4D97-AF65-F5344CB8AC3E}">
        <p14:creationId xmlns:p14="http://schemas.microsoft.com/office/powerpoint/2010/main" val="3519028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65760"/>
            <a:ext cx="7734300" cy="548640"/>
          </a:xfrm>
        </p:spPr>
        <p:txBody>
          <a:bodyPr/>
          <a:lstStyle/>
          <a:p>
            <a:r>
              <a:rPr lang="en-US" b="1" dirty="0">
                <a:solidFill>
                  <a:srgbClr val="C00000"/>
                </a:solidFill>
                <a:latin typeface="Cooper Black" pitchFamily="18" charset="0"/>
              </a:rPr>
              <a:t>The characteristics of living </a:t>
            </a:r>
            <a:r>
              <a:rPr lang="en-US" b="1" dirty="0" smtClean="0">
                <a:solidFill>
                  <a:srgbClr val="C00000"/>
                </a:solidFill>
                <a:latin typeface="Cooper Black" pitchFamily="18" charset="0"/>
              </a:rPr>
              <a:t>organisms</a:t>
            </a:r>
            <a:endParaRPr lang="en-US" dirty="0">
              <a:solidFill>
                <a:srgbClr val="C00000"/>
              </a:solidFill>
              <a:latin typeface="Cooper Black" pitchFamily="18" charset="0"/>
            </a:endParaRPr>
          </a:p>
        </p:txBody>
      </p:sp>
      <p:sp>
        <p:nvSpPr>
          <p:cNvPr id="3" name="Content Placeholder 2"/>
          <p:cNvSpPr>
            <a:spLocks noGrp="1"/>
          </p:cNvSpPr>
          <p:nvPr>
            <p:ph idx="1"/>
          </p:nvPr>
        </p:nvSpPr>
        <p:spPr/>
        <p:txBody>
          <a:bodyPr>
            <a:noAutofit/>
          </a:bodyPr>
          <a:lstStyle/>
          <a:p>
            <a:r>
              <a:rPr lang="en-US" sz="2400" u="sng" dirty="0">
                <a:latin typeface="Agency FB" pitchFamily="34" charset="0"/>
              </a:rPr>
              <a:t>All living things or organisms shared the following basic characteristics:  </a:t>
            </a:r>
            <a:endParaRPr lang="en-US" sz="2400" dirty="0">
              <a:latin typeface="Agency FB" pitchFamily="34" charset="0"/>
            </a:endParaRPr>
          </a:p>
          <a:p>
            <a:pPr lvl="0"/>
            <a:r>
              <a:rPr lang="en-US" sz="2400" dirty="0">
                <a:solidFill>
                  <a:srgbClr val="C00000"/>
                </a:solidFill>
                <a:latin typeface="Agency FB" pitchFamily="34" charset="0"/>
              </a:rPr>
              <a:t>Evolution</a:t>
            </a:r>
            <a:r>
              <a:rPr lang="en-US" sz="2400" dirty="0">
                <a:latin typeface="Agency FB" pitchFamily="34" charset="0"/>
              </a:rPr>
              <a:t>: A central organizing concept in biology is that life changes and develops through evolution, and that all life-forms known have a common origin. The theory of evolution postulates that all organisms on the Earth, both living and extinct, have descended from a common ancestor. Biologists regard the ubiquity of the genetic code as definitive evidence in favor of the theory of universal common descent for all bacteria, </a:t>
            </a:r>
            <a:r>
              <a:rPr lang="en-US" sz="2400" dirty="0" err="1">
                <a:latin typeface="Agency FB" pitchFamily="34" charset="0"/>
              </a:rPr>
              <a:t>archaea</a:t>
            </a:r>
            <a:r>
              <a:rPr lang="en-US" sz="2400" dirty="0">
                <a:latin typeface="Agency FB" pitchFamily="34" charset="0"/>
              </a:rPr>
              <a:t>, and eukaryotes. </a:t>
            </a:r>
          </a:p>
        </p:txBody>
      </p:sp>
      <p:sp>
        <p:nvSpPr>
          <p:cNvPr id="4" name="Rectangle 3"/>
          <p:cNvSpPr/>
          <p:nvPr/>
        </p:nvSpPr>
        <p:spPr>
          <a:xfrm>
            <a:off x="533400" y="1066800"/>
            <a:ext cx="7772400" cy="45719"/>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2432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نظرية التطور‬‎">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5052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468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458200" cy="4223277"/>
          </a:xfrm>
        </p:spPr>
        <p:txBody>
          <a:bodyPr>
            <a:noAutofit/>
          </a:bodyPr>
          <a:lstStyle/>
          <a:p>
            <a:pPr lvl="0"/>
            <a:r>
              <a:rPr lang="en-US" sz="2800" dirty="0">
                <a:solidFill>
                  <a:srgbClr val="C00000"/>
                </a:solidFill>
                <a:latin typeface="Agency FB" pitchFamily="34" charset="0"/>
              </a:rPr>
              <a:t>Adaptation: </a:t>
            </a:r>
            <a:r>
              <a:rPr lang="en-US" sz="2800" dirty="0">
                <a:latin typeface="Agency FB" pitchFamily="34" charset="0"/>
              </a:rPr>
              <a:t>The ability to change over time in response to the environment. This ability is fundamental to the process of evolution and is determined by the organism's heredity, diet, and external factors. </a:t>
            </a:r>
          </a:p>
          <a:p>
            <a:pPr lvl="0"/>
            <a:r>
              <a:rPr lang="en-US" sz="2800" dirty="0">
                <a:solidFill>
                  <a:srgbClr val="C00000"/>
                </a:solidFill>
                <a:latin typeface="Agency FB" pitchFamily="34" charset="0"/>
              </a:rPr>
              <a:t>Respiration: </a:t>
            </a:r>
            <a:r>
              <a:rPr lang="en-US" sz="2800" dirty="0">
                <a:latin typeface="Agency FB" pitchFamily="34" charset="0"/>
              </a:rPr>
              <a:t>A process in living organisms involving the production of energy, typically with the intake of oxygen and the release of carbon dioxide from the oxidation of complex organic substances. </a:t>
            </a:r>
            <a:endParaRPr lang="en-US" sz="2800" dirty="0" smtClean="0">
              <a:latin typeface="Agency FB" pitchFamily="34" charset="0"/>
            </a:endParaRPr>
          </a:p>
          <a:p>
            <a:r>
              <a:rPr lang="en-US" sz="2800" dirty="0">
                <a:solidFill>
                  <a:srgbClr val="C00000"/>
                </a:solidFill>
                <a:latin typeface="Agency FB" pitchFamily="34" charset="0"/>
              </a:rPr>
              <a:t>Homeostasis: </a:t>
            </a:r>
            <a:r>
              <a:rPr lang="en-US" sz="2800" dirty="0">
                <a:latin typeface="Agency FB" pitchFamily="34" charset="0"/>
              </a:rPr>
              <a:t>Is the ability of an open system to regulate its internal environment to maintain stable conditions by means of multiple dynamic equilibrium adjustments that are controlled by interrelated regulation mechanisms. All living organisms, unicellular or multicellular, exhibit homeostasis. One example is the release of glucagon when sugar levels are too low. </a:t>
            </a:r>
          </a:p>
          <a:p>
            <a:pPr lvl="0"/>
            <a:endParaRPr lang="en-US" sz="2800" dirty="0">
              <a:latin typeface="Agency FB" pitchFamily="34" charset="0"/>
            </a:endParaRPr>
          </a:p>
          <a:p>
            <a:endParaRPr lang="en-US" sz="2800" dirty="0">
              <a:latin typeface="Agency FB" pitchFamily="34" charset="0"/>
            </a:endParaRPr>
          </a:p>
        </p:txBody>
      </p:sp>
    </p:spTree>
    <p:extLst>
      <p:ext uri="{BB962C8B-B14F-4D97-AF65-F5344CB8AC3E}">
        <p14:creationId xmlns:p14="http://schemas.microsoft.com/office/powerpoint/2010/main" val="734439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752600" y="533400"/>
            <a:ext cx="5232083"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18374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458200" cy="5638800"/>
          </a:xfrm>
        </p:spPr>
        <p:txBody>
          <a:bodyPr>
            <a:noAutofit/>
          </a:bodyPr>
          <a:lstStyle/>
          <a:p>
            <a:pPr lvl="0"/>
            <a:r>
              <a:rPr lang="en-US" sz="2400" dirty="0">
                <a:solidFill>
                  <a:srgbClr val="C00000"/>
                </a:solidFill>
                <a:latin typeface="Agency FB" pitchFamily="34" charset="0"/>
              </a:rPr>
              <a:t>Organization: </a:t>
            </a:r>
            <a:r>
              <a:rPr lang="en-US" sz="2400" dirty="0">
                <a:latin typeface="Agency FB" pitchFamily="34" charset="0"/>
              </a:rPr>
              <a:t>Being structurally composed of one or more cells – the basic units of life.    Metabolism: Transformation of energy by converting chemicals and energy into cellular components (anabolism) and decomposing organic matter (catabolism). Living things require energy to maintain internal organization (homeostasis) and to produce the other phenomena associated with life.</a:t>
            </a:r>
          </a:p>
          <a:p>
            <a:pPr lvl="0"/>
            <a:r>
              <a:rPr lang="en-US" sz="2400" dirty="0">
                <a:solidFill>
                  <a:srgbClr val="C00000"/>
                </a:solidFill>
                <a:latin typeface="Agency FB" pitchFamily="34" charset="0"/>
              </a:rPr>
              <a:t>Anabolism: </a:t>
            </a:r>
            <a:r>
              <a:rPr lang="en-US" sz="2400" dirty="0">
                <a:latin typeface="Agency FB" pitchFamily="34" charset="0"/>
              </a:rPr>
              <a:t>The synthesis of complex molecules in living organisms from simpler ones together with the storage of energy; constructive metabolism.</a:t>
            </a:r>
          </a:p>
          <a:p>
            <a:r>
              <a:rPr lang="en-US" sz="2400" dirty="0">
                <a:solidFill>
                  <a:srgbClr val="C00000"/>
                </a:solidFill>
                <a:latin typeface="Agency FB" pitchFamily="34" charset="0"/>
              </a:rPr>
              <a:t>Catabolism: </a:t>
            </a:r>
            <a:r>
              <a:rPr lang="en-US" sz="2400" dirty="0">
                <a:latin typeface="Agency FB" pitchFamily="34" charset="0"/>
              </a:rPr>
              <a:t>The breakdown of complex molecules in living organisms to form simpler ones, together with the release of energy; destructive metabolism</a:t>
            </a:r>
          </a:p>
        </p:txBody>
      </p:sp>
    </p:spTree>
    <p:extLst>
      <p:ext uri="{BB962C8B-B14F-4D97-AF65-F5344CB8AC3E}">
        <p14:creationId xmlns:p14="http://schemas.microsoft.com/office/powerpoint/2010/main" val="1188345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838200" y="381000"/>
            <a:ext cx="7696199" cy="4419600"/>
          </a:xfrm>
          <a:prstGeom prst="rect">
            <a:avLst/>
          </a:prstGeom>
          <a:ln>
            <a:solidFill>
              <a:schemeClr val="accent1"/>
            </a:solidFill>
          </a:ln>
        </p:spPr>
      </p:pic>
    </p:spTree>
    <p:extLst>
      <p:ext uri="{BB962C8B-B14F-4D97-AF65-F5344CB8AC3E}">
        <p14:creationId xmlns:p14="http://schemas.microsoft.com/office/powerpoint/2010/main" val="4066524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7734300" cy="5562600"/>
          </a:xfrm>
        </p:spPr>
        <p:txBody>
          <a:bodyPr>
            <a:noAutofit/>
          </a:bodyPr>
          <a:lstStyle/>
          <a:p>
            <a:pPr lvl="0"/>
            <a:r>
              <a:rPr lang="en-US" sz="2400" dirty="0">
                <a:solidFill>
                  <a:srgbClr val="C00000"/>
                </a:solidFill>
                <a:latin typeface="Agency FB" pitchFamily="34" charset="0"/>
              </a:rPr>
              <a:t>Growth: </a:t>
            </a:r>
            <a:r>
              <a:rPr lang="en-US" sz="2400" dirty="0">
                <a:latin typeface="Agency FB" pitchFamily="34" charset="0"/>
              </a:rPr>
              <a:t>Maintenance of a higher rate of anabolism than catabolism. A growing organism increases in size in all of its parts, rather than simply accumulating matter. </a:t>
            </a:r>
          </a:p>
          <a:p>
            <a:pPr lvl="0"/>
            <a:r>
              <a:rPr lang="en-US" sz="2400" dirty="0">
                <a:solidFill>
                  <a:srgbClr val="C00000"/>
                </a:solidFill>
                <a:latin typeface="Agency FB" pitchFamily="34" charset="0"/>
              </a:rPr>
              <a:t>Respond to stimuli:  </a:t>
            </a:r>
            <a:r>
              <a:rPr lang="en-US" sz="2400" dirty="0">
                <a:latin typeface="Agency FB" pitchFamily="34" charset="0"/>
              </a:rPr>
              <a:t>A response can take many forms, from the contraction of a unicellular organism to external chemicals, to complex reactions involving all the senses of multicellular organisms. A response is often expressed by motion; for example, the leaves of a plant turning toward the sun (phototropism), and </a:t>
            </a:r>
            <a:r>
              <a:rPr lang="en-US" sz="2400" dirty="0" err="1">
                <a:latin typeface="Agency FB" pitchFamily="34" charset="0"/>
              </a:rPr>
              <a:t>chemotaxis</a:t>
            </a:r>
            <a:r>
              <a:rPr lang="en-US" sz="2400" dirty="0">
                <a:latin typeface="Agency FB" pitchFamily="34" charset="0"/>
              </a:rPr>
              <a:t>. </a:t>
            </a:r>
          </a:p>
          <a:p>
            <a:pPr lvl="0"/>
            <a:r>
              <a:rPr lang="en-US" sz="2400" dirty="0">
                <a:solidFill>
                  <a:srgbClr val="C00000"/>
                </a:solidFill>
                <a:latin typeface="Agency FB" pitchFamily="34" charset="0"/>
              </a:rPr>
              <a:t>Reproduction</a:t>
            </a:r>
            <a:r>
              <a:rPr lang="en-US" sz="2400" dirty="0">
                <a:latin typeface="Agency FB" pitchFamily="34" charset="0"/>
              </a:rPr>
              <a:t>: The ability to produce new individual organisms, either asexually from a single parent organism or sexually from two parent organisms. These complex processes, called physiological functions, have underlying physical and chemical bases, as well as signaling and control mechanisms that are essential to maintaining life.</a:t>
            </a:r>
          </a:p>
          <a:p>
            <a:endParaRPr lang="en-US" sz="2400" dirty="0">
              <a:latin typeface="Agency FB" pitchFamily="34" charset="0"/>
            </a:endParaRPr>
          </a:p>
        </p:txBody>
      </p:sp>
    </p:spTree>
    <p:extLst>
      <p:ext uri="{BB962C8B-B14F-4D97-AF65-F5344CB8AC3E}">
        <p14:creationId xmlns:p14="http://schemas.microsoft.com/office/powerpoint/2010/main" val="3871968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6881" b="9956"/>
          <a:stretch/>
        </p:blipFill>
        <p:spPr bwMode="auto">
          <a:xfrm>
            <a:off x="304800" y="-27709"/>
            <a:ext cx="8610600" cy="4980709"/>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2991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47</TotalTime>
  <Words>490</Words>
  <Application>Microsoft Office PowerPoint</Application>
  <PresentationFormat>On-screen Show (4:3)</PresentationFormat>
  <Paragraphs>16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Angles</vt:lpstr>
      <vt:lpstr>General Biology Lecture 2 </vt:lpstr>
      <vt:lpstr>The characteristics of living organisms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Biology </dc:title>
  <dc:creator>rawa</dc:creator>
  <cp:lastModifiedBy>DR.Ahmed Saker 2o1O</cp:lastModifiedBy>
  <cp:revision>50</cp:revision>
  <dcterms:created xsi:type="dcterms:W3CDTF">2006-08-16T00:00:00Z</dcterms:created>
  <dcterms:modified xsi:type="dcterms:W3CDTF">2018-11-18T18:29:06Z</dcterms:modified>
</cp:coreProperties>
</file>